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64" r:id="rId2"/>
    <p:sldId id="309" r:id="rId3"/>
    <p:sldId id="265" r:id="rId4"/>
    <p:sldId id="311" r:id="rId5"/>
    <p:sldId id="312" r:id="rId6"/>
    <p:sldId id="280" r:id="rId7"/>
    <p:sldId id="291" r:id="rId8"/>
    <p:sldId id="294" r:id="rId9"/>
    <p:sldId id="298" r:id="rId10"/>
    <p:sldId id="299" r:id="rId11"/>
    <p:sldId id="300" r:id="rId12"/>
    <p:sldId id="310" r:id="rId13"/>
    <p:sldId id="267" r:id="rId14"/>
    <p:sldId id="269" r:id="rId15"/>
    <p:sldId id="270" r:id="rId16"/>
    <p:sldId id="293" r:id="rId17"/>
    <p:sldId id="313" r:id="rId18"/>
    <p:sldId id="314" r:id="rId19"/>
    <p:sldId id="271" r:id="rId20"/>
    <p:sldId id="272" r:id="rId21"/>
    <p:sldId id="273" r:id="rId22"/>
    <p:sldId id="283" r:id="rId23"/>
    <p:sldId id="275" r:id="rId24"/>
    <p:sldId id="285" r:id="rId25"/>
    <p:sldId id="290" r:id="rId26"/>
    <p:sldId id="268" r:id="rId27"/>
    <p:sldId id="277" r:id="rId28"/>
    <p:sldId id="281" r:id="rId29"/>
    <p:sldId id="278" r:id="rId30"/>
    <p:sldId id="276" r:id="rId31"/>
    <p:sldId id="282" r:id="rId32"/>
    <p:sldId id="286" r:id="rId33"/>
    <p:sldId id="287" r:id="rId34"/>
    <p:sldId id="288" r:id="rId35"/>
    <p:sldId id="289" r:id="rId36"/>
    <p:sldId id="295" r:id="rId37"/>
    <p:sldId id="279" r:id="rId38"/>
    <p:sldId id="284" r:id="rId39"/>
    <p:sldId id="297" r:id="rId40"/>
    <p:sldId id="30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248CEF-2BB8-40ED-8241-FCD10F7EC0B3}">
          <p14:sldIdLst>
            <p14:sldId id="264"/>
            <p14:sldId id="309"/>
            <p14:sldId id="265"/>
            <p14:sldId id="311"/>
          </p14:sldIdLst>
        </p14:section>
        <p14:section name="A Quick Primer" id="{C5473E05-FDDF-4CC1-9861-125CF4CCAD4C}">
          <p14:sldIdLst>
            <p14:sldId id="312"/>
            <p14:sldId id="280"/>
            <p14:sldId id="291"/>
            <p14:sldId id="294"/>
            <p14:sldId id="298"/>
            <p14:sldId id="299"/>
            <p14:sldId id="300"/>
          </p14:sldIdLst>
        </p14:section>
        <p14:section name="Advances in Technology" id="{3B7474A6-96AB-430B-908E-F4F6F96851EF}">
          <p14:sldIdLst>
            <p14:sldId id="310"/>
            <p14:sldId id="267"/>
            <p14:sldId id="269"/>
            <p14:sldId id="270"/>
            <p14:sldId id="293"/>
            <p14:sldId id="313"/>
            <p14:sldId id="314"/>
          </p14:sldIdLst>
        </p14:section>
        <p14:section name="a11y is emotional" id="{FAA03738-5734-4BE5-B1E3-C6F89929BFA3}">
          <p14:sldIdLst>
            <p14:sldId id="271"/>
            <p14:sldId id="272"/>
            <p14:sldId id="273"/>
            <p14:sldId id="283"/>
            <p14:sldId id="275"/>
            <p14:sldId id="285"/>
            <p14:sldId id="290"/>
          </p14:sldIdLst>
        </p14:section>
        <p14:section name="Accessibility is hard" id="{6A86A6BD-1EBD-428B-AE70-2905E097C2CC}">
          <p14:sldIdLst>
            <p14:sldId id="268"/>
            <p14:sldId id="277"/>
            <p14:sldId id="281"/>
            <p14:sldId id="278"/>
            <p14:sldId id="276"/>
            <p14:sldId id="282"/>
            <p14:sldId id="286"/>
            <p14:sldId id="287"/>
            <p14:sldId id="288"/>
            <p14:sldId id="289"/>
            <p14:sldId id="295"/>
          </p14:sldIdLst>
        </p14:section>
        <p14:section name="CTA - End" id="{58E7ABC9-EA87-49F8-85B8-7926B645D527}">
          <p14:sldIdLst>
            <p14:sldId id="279"/>
            <p14:sldId id="284"/>
            <p14:sldId id="297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528" userDrawn="1">
          <p15:clr>
            <a:srgbClr val="A4A3A4"/>
          </p15:clr>
        </p15:guide>
        <p15:guide id="2" pos="6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62A8"/>
    <a:srgbClr val="0F3068"/>
    <a:srgbClr val="B82B35"/>
    <a:srgbClr val="0ABEFF"/>
    <a:srgbClr val="FFBA03"/>
    <a:srgbClr val="FFC80A"/>
    <a:srgbClr val="1D97D4"/>
    <a:srgbClr val="ED1C24"/>
    <a:srgbClr val="F79422"/>
    <a:srgbClr val="8CC6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4" autoAdjust="0"/>
    <p:restoredTop sz="59471" autoAdjust="0"/>
  </p:normalViewPr>
  <p:slideViewPr>
    <p:cSldViewPr snapToGrid="0">
      <p:cViewPr varScale="1">
        <p:scale>
          <a:sx n="68" d="100"/>
          <a:sy n="68" d="100"/>
        </p:scale>
        <p:origin x="906" y="78"/>
      </p:cViewPr>
      <p:guideLst>
        <p:guide orient="horz" pos="3528"/>
        <p:guide pos="6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Ambitious for All: Accessibility in Ember.js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6B5F7-BDDF-4733-BFB9-99D1E3C8B13A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2DCFF-A090-4FFA-A6E3-F72EBD23D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1789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B1FEC-E189-4BE6-A136-F291F3F56D5F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082C5-6650-4A06-9C93-4DA86C19F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1363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600" kern="1200">
        <a:solidFill>
          <a:schemeClr val="tx1"/>
        </a:solidFill>
        <a:latin typeface="Roboto" panose="02000000000000000000" pitchFamily="2" charset="0"/>
        <a:ea typeface="Roboto" panose="02000000000000000000" pitchFamily="2" charset="0"/>
        <a:cs typeface="+mn-cs"/>
      </a:defRPr>
    </a:lvl1pPr>
    <a:lvl2pPr marL="457200" algn="l" defTabSz="914400" rtl="0" eaLnBrk="1" latinLnBrk="0" hangingPunct="1">
      <a:defRPr sz="1600" kern="1200">
        <a:solidFill>
          <a:schemeClr val="tx1"/>
        </a:solidFill>
        <a:latin typeface="Roboto" panose="02000000000000000000" pitchFamily="2" charset="0"/>
        <a:ea typeface="Roboto" panose="02000000000000000000" pitchFamily="2" charset="0"/>
        <a:cs typeface="+mn-cs"/>
      </a:defRPr>
    </a:lvl2pPr>
    <a:lvl3pPr marL="914400" algn="l" defTabSz="914400" rtl="0" eaLnBrk="1" latinLnBrk="0" hangingPunct="1">
      <a:defRPr sz="1600" kern="1200">
        <a:solidFill>
          <a:schemeClr val="tx1"/>
        </a:solidFill>
        <a:latin typeface="Roboto" panose="02000000000000000000" pitchFamily="2" charset="0"/>
        <a:ea typeface="Roboto" panose="02000000000000000000" pitchFamily="2" charset="0"/>
        <a:cs typeface="+mn-cs"/>
      </a:defRPr>
    </a:lvl3pPr>
    <a:lvl4pPr marL="1371600" algn="l" defTabSz="914400" rtl="0" eaLnBrk="1" latinLnBrk="0" hangingPunct="1">
      <a:defRPr sz="1600" kern="1200">
        <a:solidFill>
          <a:schemeClr val="tx1"/>
        </a:solidFill>
        <a:latin typeface="Roboto" panose="02000000000000000000" pitchFamily="2" charset="0"/>
        <a:ea typeface="Roboto" panose="02000000000000000000" pitchFamily="2" charset="0"/>
        <a:cs typeface="+mn-cs"/>
      </a:defRPr>
    </a:lvl4pPr>
    <a:lvl5pPr marL="1828800" algn="l" defTabSz="914400" rtl="0" eaLnBrk="1" latinLnBrk="0" hangingPunct="1">
      <a:defRPr sz="1600" kern="1200">
        <a:solidFill>
          <a:schemeClr val="tx1"/>
        </a:solidFill>
        <a:latin typeface="Roboto" panose="02000000000000000000" pitchFamily="2" charset="0"/>
        <a:ea typeface="Roboto" panose="02000000000000000000" pitchFamily="2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 wanted to come here today and tell you a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story. I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wanted to try to make accessibility personal,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something everyone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here could relate to.</a:t>
            </a: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So I sat down to write a story.</a:t>
            </a: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Except, no one in my immediate family is differently-abled in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 way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that affects their relationship with technology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. Everything I tried to write felt as though I were borrowing too heavily from someone else’s story. </a:t>
            </a: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So I needed another approach. I realized the way to make this personal, is to tell you why it’s personal </a:t>
            </a:r>
            <a:r>
              <a:rPr lang="en-US" sz="1600" b="0" i="1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to me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.</a:t>
            </a:r>
            <a:endParaRPr lang="en-US" sz="16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don’t care about accessibility because someone in my life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needs it.</a:t>
            </a:r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B9B4F-E6EB-427B-85CE-864CACD49876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17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countries like Australia, Portugal, Canada and the UK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similar laws.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5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you’re one of my twitter followers, you will see me use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hashtag a lot!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 look at the word ‘accessibility’ you will see that there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11 letters between the ‘A’ and the ‘y’ - hence “A-eleven-Y.”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67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thing that really inspires me to keep doing work in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accessibility space is that the future is now!!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have been a lot of really great advancements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assistive technology in the last few years- let’s look at some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947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EnChroma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glasses give color-blind people the ability to see color- did you know that there are an estimated 300 million people in the world with a color vision deficiency? Did you also know that many people with color blindness cannot tell that the power connector on a MacBook changes color?  Did you know that people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who experience color-blindness are often surprised to learn that peanut butter is not green?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51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Doctors at the UNC School of Medicine in Chapel Hill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performed the first auditory brain stem implant surgery,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gave a deaf child back his hearing. This is a photo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moment when he heard his father’s voice for the first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044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600" kern="1200" dirty="0" smtClean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Microsoft has developed a cloud service called Video Indexer</a:t>
            </a:r>
          </a:p>
          <a:p>
            <a:pPr lvl="0"/>
            <a:endParaRPr lang="en-US" sz="1600" kern="1200" dirty="0" smtClean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- It can provide transcriptions, and extract text that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appears in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video that isn’t spoken</a:t>
            </a: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- It can translate to different languages</a:t>
            </a: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- It can analyze the sentiment</a:t>
            </a: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- Separate background noise and voice activity,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providing clearer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spoken word</a:t>
            </a: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- Even adjust the language model used for transcription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– making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it industry or market specific. This means you could</a:t>
            </a: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make your content more accessible to viewers who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haven’t had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as much access to education.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091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Include.ai is a project started by a student at Stanford,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whose goal is to give his father – and all people who are blind - better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access to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image descriptions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on the internet.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32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What about you? What will you create? </a:t>
            </a:r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Brilliant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creative minds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are in this room, each of you with the potential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to solve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hard problems in ambitious ways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.</a:t>
            </a:r>
          </a:p>
          <a:p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When I see these advances in technology, I am inspired. </a:t>
            </a:r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 feel empowered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to be curious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.</a:t>
            </a:r>
          </a:p>
          <a:p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 feel determined to 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248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Even in our own community there is innovation in how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we provide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accessible solutions. I’m absolutely delighted to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be able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to introduce you all to the official Ember-A11y Zoey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and Tomster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thanks to the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incredibly talented Lindsey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Wilson. To me,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these represent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 tangible commitment to building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accessible things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in Ember.</a:t>
            </a: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-----------------</a:t>
            </a:r>
          </a:p>
          <a:p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My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friend Jetta says-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“In order to show up big, you have to be big.” Jetta is a force to be reckoned with, and I find it a wise move to listen when she talks.</a:t>
            </a:r>
          </a:p>
          <a:p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So let’s be big. </a:t>
            </a:r>
          </a:p>
          <a:p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27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So, we’ll go over accessibility in Ember and Ember addons in a minute, but I think it’s important for us to first talk about something else, some of the things that are hard about accessibility.</a:t>
            </a:r>
          </a:p>
          <a:p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If we want to solve the hard things, we need to be willing to face the hard things, and directly acknowledge some of the reasons we might ignore them.</a:t>
            </a:r>
          </a:p>
          <a:p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01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 care about accessibility because 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excellence</a:t>
            </a:r>
            <a:r>
              <a:rPr lang="en-US" sz="1600" baseline="0" dirty="0" smtClean="0">
                <a:latin typeface="Roboto" panose="02000000000000000000" pitchFamily="2" charset="0"/>
                <a:ea typeface="Roboto" panose="02000000000000000000" pitchFamily="2" charset="0"/>
              </a:rPr>
              <a:t> is important to me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and 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accessibility</a:t>
            </a:r>
            <a:r>
              <a:rPr lang="en-US" sz="1600" baseline="0" dirty="0" smtClean="0">
                <a:latin typeface="Roboto" panose="02000000000000000000" pitchFamily="2" charset="0"/>
                <a:ea typeface="Roboto" panose="02000000000000000000" pitchFamily="2" charset="0"/>
              </a:rPr>
              <a:t> is an essential part of crafting perfection. 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1600" baseline="0" dirty="0" smtClean="0">
                <a:latin typeface="Roboto" panose="02000000000000000000" pitchFamily="2" charset="0"/>
                <a:ea typeface="Roboto" panose="02000000000000000000" pitchFamily="2" charset="0"/>
              </a:rPr>
              <a:t> work for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JP Morgan Chase, where we use Ember to 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build ambitious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things. My team provides accessible UI components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through an Ember addon that other teams use to build 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corporate and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investment banking applications.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We have a federal requirement to provide accessible products.</a:t>
            </a:r>
          </a:p>
          <a:p>
            <a:endParaRPr lang="en-US" sz="16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When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 joined the team, we didn’t have very good guidance 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about how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to make things accessible. </a:t>
            </a:r>
            <a:endParaRPr lang="en-US" sz="16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16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So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guess what? I learned it</a:t>
            </a:r>
            <a:r>
              <a:rPr lang="en-US" sz="1600" dirty="0" smtClean="0">
                <a:latin typeface="Roboto" panose="02000000000000000000" pitchFamily="2" charset="0"/>
                <a:ea typeface="Roboto" panose="02000000000000000000" pitchFamily="2" charset="0"/>
              </a:rPr>
              <a:t>! 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027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It’s emotional for our users, who need to perform tasks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on the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web to get through their daily lives.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17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It’s emotional for our users who wanted to buy a present for a family member but the content isn’t machine readable, and they can’t properly navigate through the site. 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11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emotional for our users because it makes them feel frustrated – they can use some sites but not others, which tells them that it is possible. It makes them feel even more isolated, because developers actively chose to make a product that they are unable to use.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953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Accessibility is emotional for developers, too.</a:t>
            </a: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-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We’re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under pressure to finish projects that have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been promised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at an unrealistic timeline</a:t>
            </a:r>
          </a:p>
          <a:p>
            <a:pPr marL="0" indent="0">
              <a:buFontTx/>
              <a:buNone/>
            </a:pP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- We’re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being told to “ship it now and fix it later” – but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is there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really ever a “later”? </a:t>
            </a:r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285750" indent="-285750">
              <a:buFontTx/>
              <a:buChar char="-"/>
            </a:pPr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pPr marL="0" indent="0">
              <a:buFontTx/>
              <a:buNone/>
            </a:pP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Are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we failing our users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when we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fail to be the technical experts we were hired to be?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113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Or maybe it’s that we feel pressure to prove ourselves. </a:t>
            </a:r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Has anyone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here felt the pressure to prove themselves? I </a:t>
            </a:r>
            <a:r>
              <a:rPr lang="en-US" sz="1600" b="0" i="0" u="none" strike="noStrike" kern="1200" baseline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know </a:t>
            </a:r>
            <a:r>
              <a:rPr lang="en-US" sz="1600" b="0" i="0" u="none" strike="noStrike" kern="1200" baseline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 have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. 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02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the weight of all this, it’s no wonder that accessibility is emotional.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532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Accessibility can also be difficult to get correct when you’re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 starting 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196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will all have things that we think are the hardest to do,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this is my list of “top five hard a11y things that I’d like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permanently solved in Ember”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Route transitions. I think it’s incredible, the way Ember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handles routing….but one of the downsides is that when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route changes, nothing is announced to the screen reader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than a link being clicked. If you have to depend on only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what the screen reader is telling you, you’d have no way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know that the link did what it was supposed to do.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Andthis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isn’t just an issue with Ember, it’s an issue with all SPAs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 of the box.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Modals that insert themselves correctly into the DOM, have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correct roles, and most importantly, trap focus!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Plus, there’s a difference between visible focus and screen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28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reader focus.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ARIA attribute support- there’s a specific set of rules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things should have labels or descriptions, and what roles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 be on what element in specific context. Of course, now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I think about it, it IS a specific set of rules…and we’re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engineers and we like rules….hmmm…. …maybe we *could*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engineer for this….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You can add an action to anything. This is awesome.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not awesome, because it’s not just the click that you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need. If you can click on it, you also need to be able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interact with it via keyboard. A screen reader needs a machine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readable name for what kind of interactive element it is,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that tells the person with assistive technology what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expect, or what to *do* with it.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An interactive element also cannot contain another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interactive element.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So this one is a bit messy, turns out. I wonder if we could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improve this?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Passwords are hard but they’re not just hard in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Emberthey’re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hard everywhere. Have you ever tried to fill in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password with a screen reader turned on, while not looking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screen? I’ll give you a hint… “star, star, star, star, star, star….”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do you ensure privacy but still provide an inclusive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experience? I wonder if this is an area where we need to look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differently at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89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69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Over </a:t>
            </a:r>
            <a:r>
              <a:rPr lang="en-US" sz="1600" dirty="0"/>
              <a:t>the last 22 years, I’ve discovered that the more I get to </a:t>
            </a:r>
            <a:r>
              <a:rPr lang="en-US" sz="1600" dirty="0" smtClean="0"/>
              <a:t>know web </a:t>
            </a:r>
            <a:r>
              <a:rPr lang="en-US" sz="1600" dirty="0"/>
              <a:t>standards, the more clearly I can think about how to architect</a:t>
            </a:r>
          </a:p>
          <a:p>
            <a:r>
              <a:rPr lang="en-US" sz="1600" dirty="0"/>
              <a:t>a solution. I can build new things because I </a:t>
            </a:r>
            <a:r>
              <a:rPr lang="en-US" sz="1600" dirty="0" smtClean="0"/>
              <a:t>have existing</a:t>
            </a:r>
            <a:r>
              <a:rPr lang="en-US" sz="1600" baseline="0" dirty="0" smtClean="0"/>
              <a:t> </a:t>
            </a:r>
            <a:r>
              <a:rPr lang="en-US" sz="1600" dirty="0" smtClean="0"/>
              <a:t>context.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5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250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6517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93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6329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which one is</a:t>
            </a:r>
            <a:r>
              <a:rPr lang="en-US" baseline="0" dirty="0" smtClean="0"/>
              <a:t> easier?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4858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46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25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5255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341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90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There are also accessibility standards-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Accessible Rich Internet Applications</a:t>
            </a: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Or WAI-ARIA, for short. </a:t>
            </a:r>
          </a:p>
          <a:p>
            <a:endParaRPr lang="en-US" sz="1600" b="0" i="0" u="none" strike="noStrike" kern="1200" baseline="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References: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https://www.w3.org/TR/wai-aria/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214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Before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we continue, let’s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quickly review some other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lingo you might commonly hear in the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accessibility space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.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65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Accessibility is the practice of making your websites usable by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as many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people as possible</a:t>
            </a:r>
          </a:p>
          <a:p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Can users of all ability levels use my application in the way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it was 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designed and intended to be used?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520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Another common term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Content Accessibility Guidelines, 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23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WCAG, for short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WCAG is currently on recommendation version 2.0.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are three levels- A, AA and AAA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is the bare minimum for everything.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 have a legal requirement to provide an accessible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product, AA is typically the level of accessibility you will need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provide. It includes A and extends to be more accessible.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AAA is the most strict level of accessibility, and typically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relates to things like the reading level of your content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color contrast requirements are higher. I have typically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seen this with educational products or government websites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provide a service.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299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Americans with Disabilities act is often referred to 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082C5-6650-4A06-9C93-4DA86C19F24F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Melanie Sumner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Ambitious for All: Accessibility in Ember.js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64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6404-5A4A-48EC-B960-1F692BC50696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F7F1-03DD-4C7E-BE88-5286EEC8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5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6404-5A4A-48EC-B960-1F692BC50696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F7F1-03DD-4C7E-BE88-5286EEC8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3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6404-5A4A-48EC-B960-1F692BC50696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F7F1-03DD-4C7E-BE88-5286EEC8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39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6404-5A4A-48EC-B960-1F692BC50696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F7F1-03DD-4C7E-BE88-5286EEC8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32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6404-5A4A-48EC-B960-1F692BC50696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F7F1-03DD-4C7E-BE88-5286EEC8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94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6404-5A4A-48EC-B960-1F692BC50696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F7F1-03DD-4C7E-BE88-5286EEC8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6404-5A4A-48EC-B960-1F692BC50696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F7F1-03DD-4C7E-BE88-5286EEC8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2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6404-5A4A-48EC-B960-1F692BC50696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F7F1-03DD-4C7E-BE88-5286EEC8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0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6404-5A4A-48EC-B960-1F692BC50696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F7F1-03DD-4C7E-BE88-5286EEC8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92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6404-5A4A-48EC-B960-1F692BC50696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F7F1-03DD-4C7E-BE88-5286EEC8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61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6404-5A4A-48EC-B960-1F692BC50696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F7F1-03DD-4C7E-BE88-5286EEC8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6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56404-5A4A-48EC-B960-1F692BC50696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7F7F1-03DD-4C7E-BE88-5286EEC82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61531">
            <a:off x="1790604" y="1938775"/>
            <a:ext cx="3309052" cy="47543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2765">
            <a:off x="7851600" y="-83193"/>
            <a:ext cx="2923324" cy="42001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62" y="0"/>
            <a:ext cx="877551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21078307">
            <a:off x="-218369" y="1203382"/>
            <a:ext cx="12192000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1" i="1" cap="none" spc="1000" dirty="0" smtClean="0">
                <a:ln w="76200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AMBITIOUs </a:t>
            </a:r>
            <a:endParaRPr lang="en-US" sz="16600" b="1" cap="none" spc="1000" dirty="0">
              <a:ln w="76200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21078307">
            <a:off x="-88359" y="3027562"/>
            <a:ext cx="12192000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1" i="1" kern="1300" cap="none" spc="1000" dirty="0" smtClean="0">
                <a:ln w="762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For all!</a:t>
            </a:r>
            <a:endParaRPr lang="en-US" sz="16600" b="1" kern="1300" cap="none" spc="1000" dirty="0">
              <a:ln w="76200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994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" y="385012"/>
            <a:ext cx="11245516" cy="632058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90" y="1660529"/>
            <a:ext cx="9127958" cy="1325563"/>
          </a:xfrm>
        </p:spPr>
        <p:txBody>
          <a:bodyPr>
            <a:noAutofit/>
          </a:bodyPr>
          <a:lstStyle/>
          <a:p>
            <a:pPr algn="ctr"/>
            <a:r>
              <a:rPr lang="en-US" sz="13800" dirty="0" smtClean="0">
                <a:ln w="38100">
                  <a:noFill/>
                </a:ln>
                <a:latin typeface="AlterEgo BB" panose="02000506000000020004" pitchFamily="50" charset="0"/>
              </a:rPr>
              <a:t>ADA</a:t>
            </a:r>
            <a:endParaRPr lang="en-US" sz="13800" dirty="0">
              <a:ln w="38100">
                <a:noFill/>
              </a:ln>
              <a:latin typeface="AlterEgo BB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7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" y="385012"/>
            <a:ext cx="11245516" cy="632058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90" y="1660529"/>
            <a:ext cx="9127958" cy="1325563"/>
          </a:xfrm>
        </p:spPr>
        <p:txBody>
          <a:bodyPr>
            <a:noAutofit/>
          </a:bodyPr>
          <a:lstStyle/>
          <a:p>
            <a:pPr algn="ctr"/>
            <a:r>
              <a:rPr lang="en-US" sz="13800" dirty="0" smtClean="0">
                <a:ln w="38100">
                  <a:noFill/>
                </a:ln>
                <a:latin typeface="AlterEgo BB" panose="02000506000000020004" pitchFamily="50" charset="0"/>
              </a:rPr>
              <a:t>#A11y</a:t>
            </a:r>
            <a:endParaRPr lang="en-US" sz="13800" dirty="0">
              <a:ln w="38100">
                <a:noFill/>
              </a:ln>
              <a:latin typeface="AlterEgo BB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7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954" y="0"/>
            <a:ext cx="11935992" cy="676047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 rot="20942338">
            <a:off x="-364796" y="1229054"/>
            <a:ext cx="12399666" cy="2842469"/>
          </a:xfrm>
        </p:spPr>
        <p:txBody>
          <a:bodyPr anchor="b">
            <a:noAutofit/>
          </a:bodyPr>
          <a:lstStyle/>
          <a:p>
            <a:r>
              <a:rPr lang="en-US" sz="19900" spc="600" dirty="0" smtClean="0">
                <a:ln w="57150">
                  <a:solidFill>
                    <a:schemeClr val="tx1"/>
                  </a:solidFill>
                </a:ln>
                <a:solidFill>
                  <a:srgbClr val="F3EC1A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the future</a:t>
            </a:r>
            <a:endParaRPr lang="en-US" sz="19900" spc="600" dirty="0">
              <a:ln w="57150">
                <a:solidFill>
                  <a:schemeClr val="tx1"/>
                </a:solidFill>
              </a:ln>
              <a:solidFill>
                <a:srgbClr val="F3EC1A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4" name="Title 6"/>
          <p:cNvSpPr txBox="1">
            <a:spLocks/>
          </p:cNvSpPr>
          <p:nvPr/>
        </p:nvSpPr>
        <p:spPr>
          <a:xfrm rot="20942338">
            <a:off x="-188332" y="3342607"/>
            <a:ext cx="12399666" cy="28424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900" spc="600" dirty="0" smtClean="0">
                <a:ln w="57150">
                  <a:solidFill>
                    <a:schemeClr val="tx1"/>
                  </a:solidFill>
                </a:ln>
                <a:solidFill>
                  <a:srgbClr val="F3EC1A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Is now!!</a:t>
            </a:r>
            <a:endParaRPr lang="en-US" sz="19900" spc="600" dirty="0">
              <a:ln w="57150">
                <a:solidFill>
                  <a:schemeClr val="tx1"/>
                </a:solidFill>
              </a:ln>
              <a:solidFill>
                <a:srgbClr val="F3EC1A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1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38776">
            <a:off x="8928298" y="-404787"/>
            <a:ext cx="2136659" cy="3954657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70" y="1871528"/>
            <a:ext cx="8919595" cy="4950376"/>
          </a:xfrm>
          <a:ln w="38100">
            <a:solidFill>
              <a:schemeClr val="accent1">
                <a:lumMod val="50000"/>
              </a:schemeClr>
            </a:solidFill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4187" y="337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spc="600" dirty="0" smtClean="0">
                <a:ln w="38100"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See color!!</a:t>
            </a:r>
            <a:endParaRPr lang="en-US" sz="8800" spc="600" dirty="0">
              <a:ln w="38100"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75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4187" y="337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spc="600" dirty="0" smtClean="0">
                <a:ln w="38100"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Give hearing!!</a:t>
            </a:r>
            <a:endParaRPr lang="en-US" sz="8800" spc="600" dirty="0">
              <a:ln w="38100"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2574757"/>
            <a:ext cx="10515600" cy="3602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(</a:t>
            </a:r>
            <a:r>
              <a:rPr lang="en-US" sz="4000" dirty="0" smtClean="0"/>
              <a:t>Auditory brain stem implant surgery that gave a three year old boy the ability to hear for the first time.) 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2747">
            <a:off x="8786011" y="-435254"/>
            <a:ext cx="2187587" cy="368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38776">
            <a:off x="8928298" y="-404787"/>
            <a:ext cx="2136659" cy="395465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76726" y="337049"/>
            <a:ext cx="11915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spc="600" dirty="0" smtClean="0">
                <a:ln w="38100"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Adapt content!!</a:t>
            </a:r>
            <a:endParaRPr lang="en-US" sz="8800" spc="600" dirty="0">
              <a:ln w="38100"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43" y="1999662"/>
            <a:ext cx="8377618" cy="4351338"/>
          </a:xfrm>
        </p:spPr>
      </p:pic>
    </p:spTree>
    <p:extLst>
      <p:ext uri="{BB962C8B-B14F-4D97-AF65-F5344CB8AC3E}">
        <p14:creationId xmlns:p14="http://schemas.microsoft.com/office/powerpoint/2010/main" val="227195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2747">
            <a:off x="9072194" y="-400760"/>
            <a:ext cx="2187587" cy="368694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76726" y="337049"/>
            <a:ext cx="11915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spc="600" dirty="0" smtClean="0">
                <a:ln w="38100"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Image </a:t>
            </a:r>
            <a:r>
              <a:rPr lang="en-US" sz="8800" spc="600" dirty="0" smtClean="0">
                <a:ln w="38100"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descriptions!</a:t>
            </a:r>
            <a:endParaRPr lang="en-US" sz="8800" spc="600" dirty="0">
              <a:ln w="38100"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39" y="1781755"/>
            <a:ext cx="7828732" cy="5019555"/>
          </a:xfr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716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2747">
            <a:off x="9072194" y="-400760"/>
            <a:ext cx="2187587" cy="368694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1"/>
            <a:ext cx="12191999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spc="600" dirty="0" smtClean="0">
                <a:ln w="38100"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What will you create?</a:t>
            </a:r>
            <a:endParaRPr lang="en-US" sz="9600" spc="600" dirty="0">
              <a:ln w="38100">
                <a:solidFill>
                  <a:schemeClr val="bg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48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2747">
            <a:off x="9072194" y="-400760"/>
            <a:ext cx="2187587" cy="368694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40632" y="1"/>
            <a:ext cx="11951367" cy="1588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spc="600" dirty="0" smtClean="0">
                <a:ln w="38100">
                  <a:solidFill>
                    <a:schemeClr val="bg1"/>
                  </a:solidFill>
                </a:ln>
                <a:solidFill>
                  <a:srgbClr val="0E62A8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Ember-a11y project</a:t>
            </a:r>
            <a:endParaRPr lang="en-US" sz="9600" spc="600" dirty="0">
              <a:ln w="38100">
                <a:solidFill>
                  <a:schemeClr val="bg1"/>
                </a:solidFill>
              </a:ln>
              <a:solidFill>
                <a:srgbClr val="0E62A8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92" y="1748692"/>
            <a:ext cx="3844136" cy="51221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34" y="1632781"/>
            <a:ext cx="3865616" cy="52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78" y="96252"/>
            <a:ext cx="9432758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1078307">
            <a:off x="-218369" y="1203382"/>
            <a:ext cx="12192000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1" i="1" cap="none" spc="800" dirty="0" smtClean="0">
                <a:ln w="5715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101600" dist="38100" dir="2700000" sx="101000" sy="101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accessibility</a:t>
            </a:r>
            <a:endParaRPr lang="en-US" sz="16600" b="1" cap="none" spc="800" dirty="0">
              <a:ln w="57150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101600" dist="38100" dir="2700000" sx="101000" sy="101000" algn="tl" rotWithShape="0">
                  <a:prstClr val="black"/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 rot="21078307">
            <a:off x="-65969" y="3052245"/>
            <a:ext cx="12192000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1" i="1" cap="none" spc="800" dirty="0" smtClean="0">
                <a:ln w="5715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101600" dist="38100" dir="2700000" sx="101000" sy="101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Is emotional</a:t>
            </a:r>
            <a:endParaRPr lang="en-US" sz="16600" b="1" cap="none" spc="800" dirty="0">
              <a:ln w="57150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101600" dist="38100" dir="2700000" sx="101000" sy="101000" algn="tl" rotWithShape="0">
                  <a:prstClr val="black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831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7862" y="2516849"/>
            <a:ext cx="6912045" cy="189490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0" cap="none" spc="300" dirty="0" smtClean="0">
                <a:ln w="381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0F3068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Hi there!!</a:t>
            </a:r>
            <a:endParaRPr lang="en-US" sz="11500" b="0" cap="none" spc="300" dirty="0"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rgbClr val="0F3068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80" y="426717"/>
            <a:ext cx="4216617" cy="59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0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76726" y="337049"/>
            <a:ext cx="11915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spc="600" dirty="0" smtClean="0">
                <a:ln w="38100">
                  <a:solidFill>
                    <a:schemeClr val="tx1"/>
                  </a:solidFill>
                </a:ln>
                <a:solidFill>
                  <a:srgbClr val="0ABE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Our users...</a:t>
            </a:r>
            <a:endParaRPr lang="en-US" sz="11500" spc="600" dirty="0">
              <a:ln w="38100">
                <a:solidFill>
                  <a:schemeClr val="tx1"/>
                </a:solidFill>
              </a:ln>
              <a:solidFill>
                <a:srgbClr val="0ABE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73493" y="1828608"/>
            <a:ext cx="6162450" cy="5362187"/>
            <a:chOff x="1870580" y="1848432"/>
            <a:chExt cx="6162450" cy="5362187"/>
          </a:xfrm>
        </p:grpSpPr>
        <p:pic>
          <p:nvPicPr>
            <p:cNvPr id="14" name="Content Placeholder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8452">
              <a:off x="1870580" y="1848432"/>
              <a:ext cx="6162450" cy="536218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164970" y="2481647"/>
              <a:ext cx="4020652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latin typeface="AlterEgo BB" panose="02000506000000020004" pitchFamily="50" charset="0"/>
                </a:rPr>
                <a:t>But I can’t </a:t>
              </a:r>
            </a:p>
            <a:p>
              <a:r>
                <a:rPr lang="en-US" sz="4000" dirty="0" smtClean="0">
                  <a:latin typeface="AlterEgo BB" panose="02000506000000020004" pitchFamily="50" charset="0"/>
                </a:rPr>
                <a:t>Find the login</a:t>
              </a:r>
            </a:p>
            <a:p>
              <a:r>
                <a:rPr lang="en-US" sz="4000" dirty="0" smtClean="0">
                  <a:latin typeface="AlterEgo BB" panose="02000506000000020004" pitchFamily="50" charset="0"/>
                </a:rPr>
                <a:t>Fields on the </a:t>
              </a:r>
            </a:p>
            <a:p>
              <a:r>
                <a:rPr lang="en-US" sz="4000" dirty="0" smtClean="0">
                  <a:latin typeface="AlterEgo BB" panose="02000506000000020004" pitchFamily="50" charset="0"/>
                </a:rPr>
                <a:t>website!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132783" y="1828606"/>
            <a:ext cx="6162450" cy="5362187"/>
            <a:chOff x="6132783" y="1828606"/>
            <a:chExt cx="6162450" cy="5362187"/>
          </a:xfrm>
        </p:grpSpPr>
        <p:pic>
          <p:nvPicPr>
            <p:cNvPr id="17" name="Content Placeholder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61940" flipH="1">
              <a:off x="6132783" y="1828606"/>
              <a:ext cx="6162450" cy="536218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727752" y="3022052"/>
              <a:ext cx="554459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latin typeface="AlterEgo BB" panose="02000506000000020004" pitchFamily="50" charset="0"/>
                </a:rPr>
                <a:t>I need to check my </a:t>
              </a:r>
            </a:p>
            <a:p>
              <a:r>
                <a:rPr lang="en-US" sz="4000" dirty="0" smtClean="0">
                  <a:latin typeface="AlterEgo BB" panose="02000506000000020004" pitchFamily="50" charset="0"/>
                </a:rPr>
                <a:t>bank balance </a:t>
              </a:r>
              <a:r>
                <a:rPr lang="en-US" sz="4000" dirty="0" smtClean="0">
                  <a:latin typeface="AlterEgo BB" panose="02000506000000020004" pitchFamily="50" charset="0"/>
                </a:rPr>
                <a:t>&amp; </a:t>
              </a:r>
              <a:endParaRPr lang="en-US" sz="4000" dirty="0" smtClean="0">
                <a:latin typeface="AlterEgo BB" panose="02000506000000020004" pitchFamily="50" charset="0"/>
              </a:endParaRPr>
            </a:p>
            <a:p>
              <a:r>
                <a:rPr lang="en-US" sz="4000" dirty="0" smtClean="0">
                  <a:latin typeface="AlterEgo BB" panose="02000506000000020004" pitchFamily="50" charset="0"/>
                </a:rPr>
                <a:t>pay my </a:t>
              </a:r>
              <a:r>
                <a:rPr lang="en-US" sz="4000" dirty="0" smtClean="0">
                  <a:latin typeface="AlterEgo BB" panose="02000506000000020004" pitchFamily="50" charset="0"/>
                </a:rPr>
                <a:t>bills…</a:t>
              </a:r>
              <a:endParaRPr lang="en-US" sz="4000" dirty="0">
                <a:latin typeface="AlterEgo BB" panose="02000506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663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1548" flipH="1">
            <a:off x="5510462" y="1554684"/>
            <a:ext cx="6448927" cy="5611462"/>
          </a:xfr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76726" y="337049"/>
            <a:ext cx="11915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spc="600" dirty="0" smtClean="0">
                <a:ln w="38100">
                  <a:solidFill>
                    <a:schemeClr val="tx1"/>
                  </a:solidFill>
                </a:ln>
                <a:solidFill>
                  <a:srgbClr val="0ABE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Our users...</a:t>
            </a:r>
            <a:endParaRPr lang="en-US" sz="11500" spc="600" dirty="0">
              <a:ln w="38100">
                <a:solidFill>
                  <a:schemeClr val="tx1"/>
                </a:solidFill>
              </a:ln>
              <a:solidFill>
                <a:srgbClr val="0ABE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0590" y="2780880"/>
            <a:ext cx="50051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lterEgo BB" panose="02000506000000020004" pitchFamily="50" charset="0"/>
              </a:rPr>
              <a:t>I wanted to buy</a:t>
            </a:r>
          </a:p>
          <a:p>
            <a:r>
              <a:rPr lang="en-US" sz="4000" dirty="0" smtClean="0">
                <a:latin typeface="AlterEgo BB" panose="02000506000000020004" pitchFamily="50" charset="0"/>
              </a:rPr>
              <a:t>A present for </a:t>
            </a:r>
          </a:p>
          <a:p>
            <a:r>
              <a:rPr lang="en-US" sz="4000" dirty="0" smtClean="0">
                <a:latin typeface="AlterEgo BB" panose="02000506000000020004" pitchFamily="50" charset="0"/>
              </a:rPr>
              <a:t>My nephew!</a:t>
            </a:r>
            <a:endParaRPr lang="en-US" sz="4000" dirty="0">
              <a:latin typeface="AlterEgo BB" panose="02000506000000020004" pitchFamily="50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6267" y="1840640"/>
            <a:ext cx="6162450" cy="5362187"/>
            <a:chOff x="1853354" y="1860464"/>
            <a:chExt cx="6162450" cy="5362187"/>
          </a:xfrm>
        </p:grpSpPr>
        <p:pic>
          <p:nvPicPr>
            <p:cNvPr id="6" name="Content Placeholder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8452">
              <a:off x="1853354" y="1860464"/>
              <a:ext cx="6162450" cy="536218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164970" y="2481647"/>
              <a:ext cx="4197239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latin typeface="AlterEgo BB" panose="02000506000000020004" pitchFamily="50" charset="0"/>
                </a:rPr>
                <a:t>But this site</a:t>
              </a:r>
            </a:p>
            <a:p>
              <a:r>
                <a:rPr lang="en-US" sz="4000" dirty="0" smtClean="0">
                  <a:latin typeface="AlterEgo BB" panose="02000506000000020004" pitchFamily="50" charset="0"/>
                </a:rPr>
                <a:t>Doesn’t seem</a:t>
              </a:r>
            </a:p>
            <a:p>
              <a:r>
                <a:rPr lang="en-US" sz="4000" dirty="0" smtClean="0">
                  <a:latin typeface="AlterEgo BB" panose="02000506000000020004" pitchFamily="50" charset="0"/>
                </a:rPr>
                <a:t>To have any</a:t>
              </a:r>
            </a:p>
            <a:p>
              <a:r>
                <a:rPr lang="en-US" sz="4000" dirty="0" smtClean="0">
                  <a:latin typeface="AlterEgo BB" panose="02000506000000020004" pitchFamily="50" charset="0"/>
                </a:rPr>
                <a:t>“buy” buttons!</a:t>
              </a:r>
              <a:endParaRPr lang="en-US" sz="4000" dirty="0">
                <a:latin typeface="AlterEgo BB" panose="02000506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729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1" y="1757329"/>
            <a:ext cx="9144019" cy="504140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76726" y="337049"/>
            <a:ext cx="11915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spc="600" dirty="0" smtClean="0">
                <a:ln w="38100">
                  <a:solidFill>
                    <a:schemeClr val="tx1"/>
                  </a:solidFill>
                </a:ln>
                <a:solidFill>
                  <a:srgbClr val="0ABE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Our users...</a:t>
            </a:r>
            <a:endParaRPr lang="en-US" sz="11500" spc="600" dirty="0">
              <a:ln w="38100">
                <a:solidFill>
                  <a:schemeClr val="tx1"/>
                </a:solidFill>
              </a:ln>
              <a:solidFill>
                <a:srgbClr val="0ABE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38401" y="3494533"/>
            <a:ext cx="7869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lterEgo BB" panose="02000506000000020004" pitchFamily="50" charset="0"/>
              </a:rPr>
              <a:t>Why don’t they care?</a:t>
            </a:r>
            <a:endParaRPr lang="en-US" sz="5400" dirty="0">
              <a:latin typeface="AlterEgo BB" panose="02000506000000020004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5515">
            <a:off x="8426615" y="4210037"/>
            <a:ext cx="3592423" cy="25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76726" y="337049"/>
            <a:ext cx="11915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spc="600" dirty="0" smtClean="0">
                <a:ln w="38100">
                  <a:solidFill>
                    <a:schemeClr val="tx1"/>
                  </a:solidFill>
                </a:ln>
                <a:solidFill>
                  <a:srgbClr val="0ABE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Developers...</a:t>
            </a:r>
            <a:endParaRPr lang="en-US" sz="11500" spc="600" dirty="0">
              <a:ln w="38100">
                <a:solidFill>
                  <a:schemeClr val="tx1"/>
                </a:solidFill>
              </a:ln>
              <a:solidFill>
                <a:srgbClr val="0ABE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6267" y="1840640"/>
            <a:ext cx="6162450" cy="5362187"/>
            <a:chOff x="1853354" y="1860464"/>
            <a:chExt cx="6162450" cy="5362187"/>
          </a:xfrm>
        </p:grpSpPr>
        <p:pic>
          <p:nvPicPr>
            <p:cNvPr id="5" name="Content Placeholder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8452">
              <a:off x="1853354" y="1860464"/>
              <a:ext cx="6162450" cy="536218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64970" y="2481647"/>
              <a:ext cx="4191019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latin typeface="AlterEgo BB" panose="02000506000000020004" pitchFamily="50" charset="0"/>
                </a:rPr>
                <a:t>My team lead</a:t>
              </a:r>
            </a:p>
            <a:p>
              <a:r>
                <a:rPr lang="en-US" sz="4000" dirty="0" smtClean="0">
                  <a:latin typeface="AlterEgo BB" panose="02000506000000020004" pitchFamily="50" charset="0"/>
                </a:rPr>
                <a:t>Said to ship it</a:t>
              </a:r>
            </a:p>
            <a:p>
              <a:r>
                <a:rPr lang="en-US" sz="4000" dirty="0" smtClean="0">
                  <a:latin typeface="AlterEgo BB" panose="02000506000000020004" pitchFamily="50" charset="0"/>
                </a:rPr>
                <a:t>Now, and we’ll </a:t>
              </a:r>
            </a:p>
            <a:p>
              <a:r>
                <a:rPr lang="en-US" sz="4000" dirty="0" smtClean="0">
                  <a:latin typeface="AlterEgo BB" panose="02000506000000020004" pitchFamily="50" charset="0"/>
                </a:rPr>
                <a:t>Fix it later!</a:t>
              </a:r>
              <a:endParaRPr lang="en-US" sz="4000" dirty="0">
                <a:latin typeface="AlterEgo BB" panose="02000506000000020004" pitchFamily="50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871413" y="1566716"/>
            <a:ext cx="6448927" cy="5611462"/>
            <a:chOff x="5871413" y="1566716"/>
            <a:chExt cx="6448927" cy="5611462"/>
          </a:xfrm>
        </p:grpSpPr>
        <p:pic>
          <p:nvPicPr>
            <p:cNvPr id="10" name="Content Placeholder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51548" flipH="1">
              <a:off x="5871413" y="1566716"/>
              <a:ext cx="6448927" cy="561146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944233" y="2223411"/>
              <a:ext cx="478047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latin typeface="AlterEgo BB" panose="02000506000000020004" pitchFamily="50" charset="0"/>
                </a:rPr>
                <a:t>My Project </a:t>
              </a:r>
            </a:p>
            <a:p>
              <a:r>
                <a:rPr lang="en-US" sz="4000" dirty="0" smtClean="0">
                  <a:latin typeface="AlterEgo BB" panose="02000506000000020004" pitchFamily="50" charset="0"/>
                </a:rPr>
                <a:t>Manager will be </a:t>
              </a:r>
            </a:p>
            <a:p>
              <a:r>
                <a:rPr lang="en-US" sz="4000" dirty="0" smtClean="0">
                  <a:latin typeface="AlterEgo BB" panose="02000506000000020004" pitchFamily="50" charset="0"/>
                </a:rPr>
                <a:t>Upset if I don’t </a:t>
              </a:r>
            </a:p>
            <a:p>
              <a:r>
                <a:rPr lang="en-US" sz="4000" dirty="0" smtClean="0">
                  <a:latin typeface="AlterEgo BB" panose="02000506000000020004" pitchFamily="50" charset="0"/>
                </a:rPr>
                <a:t>Finish this now!</a:t>
              </a:r>
              <a:endParaRPr lang="en-US" sz="4000" dirty="0">
                <a:latin typeface="AlterEgo BB" panose="02000506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05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464" y="1816598"/>
            <a:ext cx="9144019" cy="504140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76726" y="337049"/>
            <a:ext cx="11915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spc="600" dirty="0" smtClean="0">
                <a:ln w="38100">
                  <a:solidFill>
                    <a:schemeClr val="tx1"/>
                  </a:solidFill>
                </a:ln>
                <a:solidFill>
                  <a:srgbClr val="0ABE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Developers...</a:t>
            </a:r>
            <a:endParaRPr lang="en-US" sz="11500" spc="600" dirty="0">
              <a:ln w="38100">
                <a:solidFill>
                  <a:schemeClr val="tx1"/>
                </a:solidFill>
              </a:ln>
              <a:solidFill>
                <a:srgbClr val="0ABE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9932" y="2528781"/>
            <a:ext cx="8706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AlterEgo BB" panose="02000506000000020004" pitchFamily="50" charset="0"/>
              </a:rPr>
              <a:t>I have to </a:t>
            </a:r>
          </a:p>
          <a:p>
            <a:pPr algn="ctr"/>
            <a:r>
              <a:rPr lang="en-US" sz="4800" dirty="0" smtClean="0">
                <a:latin typeface="AlterEgo BB" panose="02000506000000020004" pitchFamily="50" charset="0"/>
              </a:rPr>
              <a:t>prove That I’m a</a:t>
            </a:r>
          </a:p>
          <a:p>
            <a:pPr algn="ctr"/>
            <a:r>
              <a:rPr lang="en-US" sz="4800" dirty="0" smtClean="0">
                <a:latin typeface="AlterEgo BB" panose="02000506000000020004" pitchFamily="50" charset="0"/>
              </a:rPr>
              <a:t>Ninjarockstarunicorn!</a:t>
            </a:r>
            <a:endParaRPr lang="en-US" sz="4800" dirty="0">
              <a:latin typeface="AlterEgo BB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74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2" y="417095"/>
            <a:ext cx="11391201" cy="6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2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954" y="0"/>
            <a:ext cx="11935992" cy="676047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 rot="20942338">
            <a:off x="-487669" y="1084681"/>
            <a:ext cx="12399666" cy="2842469"/>
          </a:xfrm>
        </p:spPr>
        <p:txBody>
          <a:bodyPr anchor="b">
            <a:noAutofit/>
          </a:bodyPr>
          <a:lstStyle/>
          <a:p>
            <a:r>
              <a:rPr lang="en-US" sz="16600" spc="600" dirty="0" smtClean="0">
                <a:ln w="57150">
                  <a:solidFill>
                    <a:schemeClr val="tx1"/>
                  </a:solidFill>
                </a:ln>
                <a:solidFill>
                  <a:srgbClr val="F3EC1A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accessibility</a:t>
            </a:r>
            <a:endParaRPr lang="en-US" sz="16600" spc="600" dirty="0">
              <a:ln w="57150">
                <a:solidFill>
                  <a:schemeClr val="tx1"/>
                </a:solidFill>
              </a:ln>
              <a:solidFill>
                <a:srgbClr val="F3EC1A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 rot="20942338">
            <a:off x="-335269" y="2909473"/>
            <a:ext cx="12399666" cy="28424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spc="600" dirty="0" smtClean="0">
                <a:ln w="57150">
                  <a:solidFill>
                    <a:schemeClr val="tx1"/>
                  </a:solidFill>
                </a:ln>
                <a:solidFill>
                  <a:srgbClr val="F3EC1A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Is hard!</a:t>
            </a:r>
            <a:endParaRPr lang="en-US" sz="16600" spc="600" dirty="0">
              <a:ln w="57150">
                <a:solidFill>
                  <a:schemeClr val="tx1"/>
                </a:solidFill>
              </a:ln>
              <a:solidFill>
                <a:srgbClr val="F3EC1A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4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76726" y="337049"/>
            <a:ext cx="11915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spc="600" dirty="0" smtClean="0">
                <a:ln w="38100">
                  <a:solidFill>
                    <a:schemeClr val="tx1"/>
                  </a:solidFill>
                </a:ln>
                <a:solidFill>
                  <a:srgbClr val="0ABE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Hard problems!</a:t>
            </a:r>
            <a:endParaRPr lang="en-US" sz="11500" spc="600" dirty="0">
              <a:ln w="38100">
                <a:solidFill>
                  <a:schemeClr val="tx1"/>
                </a:solidFill>
              </a:ln>
              <a:solidFill>
                <a:srgbClr val="0ABE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727" y="1738428"/>
            <a:ext cx="10744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spc="600" dirty="0" smtClean="0"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8CC64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Route transitions</a:t>
            </a:r>
            <a:endParaRPr lang="en-US" sz="8000" spc="600" dirty="0"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8CC641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727" y="2696355"/>
            <a:ext cx="107121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spc="600" dirty="0" smtClean="0"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C80A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Modals</a:t>
            </a:r>
            <a:endParaRPr lang="en-US" sz="8000" spc="600" dirty="0"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FC80A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6726" y="3581977"/>
            <a:ext cx="118270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spc="600" dirty="0" smtClean="0"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1D97D4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aria-* attribute support</a:t>
            </a:r>
            <a:endParaRPr lang="en-US" sz="8000" spc="600" dirty="0"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1D97D4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725" y="4528439"/>
            <a:ext cx="106913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spc="600" dirty="0" smtClean="0"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ED1C24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Click all the things!</a:t>
            </a:r>
            <a:endParaRPr lang="en-US" sz="8000" spc="600" dirty="0"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ED1C24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6724" y="5482892"/>
            <a:ext cx="107033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spc="600" dirty="0" smtClean="0"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79422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Passwords</a:t>
            </a:r>
            <a:endParaRPr lang="en-US" sz="8000" spc="600" dirty="0"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79422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13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836" y="0"/>
            <a:ext cx="6948329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824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76726" y="337049"/>
            <a:ext cx="11915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spc="600" dirty="0" smtClean="0">
                <a:ln w="38100">
                  <a:solidFill>
                    <a:schemeClr val="tx1"/>
                  </a:solidFill>
                </a:ln>
                <a:solidFill>
                  <a:srgbClr val="0ABE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The “Easy” wins!!</a:t>
            </a:r>
            <a:endParaRPr lang="en-US" sz="11500" spc="600" dirty="0">
              <a:ln w="38100">
                <a:solidFill>
                  <a:schemeClr val="tx1"/>
                </a:solidFill>
              </a:ln>
              <a:solidFill>
                <a:srgbClr val="0ABE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82" y="2011142"/>
            <a:ext cx="464412" cy="8490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26" y="3176816"/>
            <a:ext cx="655277" cy="8490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5" y="4378580"/>
            <a:ext cx="614539" cy="8503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5" y="5533596"/>
            <a:ext cx="603906" cy="8503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9713" y="1738428"/>
            <a:ext cx="10011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spc="600" dirty="0" smtClean="0"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8CC64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Use html5</a:t>
            </a:r>
            <a:endParaRPr lang="en-US" sz="8000" spc="600" dirty="0"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8CC641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7629" y="2936991"/>
            <a:ext cx="10011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spc="600" dirty="0" smtClean="0"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C80A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Link vs. button</a:t>
            </a:r>
            <a:endParaRPr lang="en-US" sz="8000" spc="600" dirty="0"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FC80A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1256" y="4099339"/>
            <a:ext cx="10011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spc="600" dirty="0" smtClean="0"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1D97D4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Keyboard navigation</a:t>
            </a:r>
            <a:endParaRPr lang="en-US" sz="8000" spc="600" dirty="0"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1D97D4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6869" y="5274403"/>
            <a:ext cx="106054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spc="600" dirty="0" smtClean="0"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ED1C24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Color contrast checks</a:t>
            </a:r>
            <a:endParaRPr lang="en-US" sz="8000" spc="600" dirty="0"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ED1C24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9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11500" spc="600" dirty="0" smtClean="0"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Web standards</a:t>
            </a:r>
            <a:endParaRPr lang="en-US" sz="11500" spc="600" dirty="0"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pic>
        <p:nvPicPr>
          <p:cNvPr id="1028" name="Picture 4" descr="Image result for html5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3"/>
          <a:stretch/>
        </p:blipFill>
        <p:spPr bwMode="auto">
          <a:xfrm>
            <a:off x="838200" y="2594344"/>
            <a:ext cx="10515600" cy="33506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65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464" y="1816598"/>
            <a:ext cx="9144019" cy="504140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76726" y="337049"/>
            <a:ext cx="11915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spc="600" dirty="0" smtClean="0">
                <a:ln w="38100">
                  <a:solidFill>
                    <a:schemeClr val="tx1"/>
                  </a:solidFill>
                </a:ln>
                <a:solidFill>
                  <a:srgbClr val="0ABE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Developers</a:t>
            </a:r>
            <a:r>
              <a:rPr lang="en-US" sz="11500" spc="600" dirty="0" smtClean="0">
                <a:ln w="38100"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...</a:t>
            </a:r>
            <a:endParaRPr lang="en-US" sz="11500" spc="600" dirty="0">
              <a:ln w="38100">
                <a:solidFill>
                  <a:schemeClr val="tx1"/>
                </a:solidFill>
              </a:ln>
              <a:solidFill>
                <a:srgbClr val="00B0F0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15133" y="3073166"/>
            <a:ext cx="8706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latin typeface="AlterEgo BB" panose="02000506000000020004" pitchFamily="50" charset="0"/>
              </a:rPr>
              <a:t>“Tabs vs spaces, fight me.”</a:t>
            </a:r>
            <a:endParaRPr lang="en-US" sz="7200" dirty="0">
              <a:latin typeface="AlterEgo BB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21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0272">
            <a:off x="1205989" y="445169"/>
            <a:ext cx="463372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03440">
            <a:off x="7304445" y="1932773"/>
            <a:ext cx="3306010" cy="47500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1464">
            <a:off x="6640588" y="-348145"/>
            <a:ext cx="463372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72156">
            <a:off x="1762142" y="146727"/>
            <a:ext cx="3521416" cy="50595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27" y="0"/>
            <a:ext cx="7500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4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10" y="4337299"/>
            <a:ext cx="4733989" cy="2610006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76726" y="337049"/>
            <a:ext cx="11915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spc="600" dirty="0" smtClean="0">
                <a:ln w="38100">
                  <a:solidFill>
                    <a:schemeClr val="tx1"/>
                  </a:solidFill>
                </a:ln>
                <a:solidFill>
                  <a:srgbClr val="0ABE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Developers...</a:t>
            </a:r>
            <a:endParaRPr lang="en-US" sz="11500" spc="600" dirty="0">
              <a:ln w="38100">
                <a:solidFill>
                  <a:schemeClr val="tx1"/>
                </a:solidFill>
              </a:ln>
              <a:solidFill>
                <a:srgbClr val="0ABE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86546" y="5110512"/>
            <a:ext cx="6076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AlterEgo BB" panose="02000506000000020004" pitchFamily="50" charset="0"/>
              </a:rPr>
              <a:t>“This is fine.”</a:t>
            </a:r>
            <a:endParaRPr lang="en-US" sz="4800" dirty="0">
              <a:latin typeface="AlterEgo BB" panose="02000506000000020004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68" y="2584699"/>
            <a:ext cx="8010525" cy="1752600"/>
          </a:xfrm>
          <a:prstGeom prst="rect">
            <a:avLst/>
          </a:prstGeom>
          <a:ln w="76200">
            <a:solidFill>
              <a:srgbClr val="0ABEFF"/>
            </a:solidFill>
          </a:ln>
        </p:spPr>
      </p:pic>
    </p:spTree>
    <p:extLst>
      <p:ext uri="{BB962C8B-B14F-4D97-AF65-F5344CB8AC3E}">
        <p14:creationId xmlns:p14="http://schemas.microsoft.com/office/powerpoint/2010/main" val="299996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76726" y="337049"/>
            <a:ext cx="11915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spc="600" dirty="0" smtClean="0">
                <a:ln w="38100">
                  <a:solidFill>
                    <a:schemeClr val="tx1"/>
                  </a:solidFill>
                </a:ln>
                <a:solidFill>
                  <a:srgbClr val="0ABE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Developers...</a:t>
            </a:r>
            <a:endParaRPr lang="en-US" sz="11500" spc="600" dirty="0">
              <a:ln w="38100">
                <a:solidFill>
                  <a:schemeClr val="tx1"/>
                </a:solidFill>
              </a:ln>
              <a:solidFill>
                <a:srgbClr val="0ABE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062" y="2212676"/>
            <a:ext cx="7172325" cy="2876550"/>
          </a:xfrm>
          <a:prstGeom prst="rect">
            <a:avLst/>
          </a:prstGeom>
          <a:ln w="76200">
            <a:solidFill>
              <a:srgbClr val="0ABE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7813">
            <a:off x="120312" y="4042613"/>
            <a:ext cx="3559261" cy="2899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6726" y="4304396"/>
            <a:ext cx="3295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AlterEgo BB" panose="02000506000000020004" pitchFamily="50" charset="0"/>
              </a:rPr>
              <a:t>Okay,</a:t>
            </a:r>
          </a:p>
          <a:p>
            <a:pPr algn="ctr"/>
            <a:r>
              <a:rPr lang="en-US" sz="4800" dirty="0" smtClean="0">
                <a:latin typeface="AlterEgo BB" panose="02000506000000020004" pitchFamily="50" charset="0"/>
              </a:rPr>
              <a:t>But…</a:t>
            </a:r>
            <a:endParaRPr lang="en-US" sz="4800" dirty="0">
              <a:latin typeface="AlterEgo BB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34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76726" y="337049"/>
            <a:ext cx="11915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spc="600" dirty="0" smtClean="0">
                <a:ln w="38100">
                  <a:solidFill>
                    <a:schemeClr val="tx1"/>
                  </a:solidFill>
                </a:ln>
                <a:solidFill>
                  <a:srgbClr val="0ABE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Developers...</a:t>
            </a:r>
            <a:endParaRPr lang="en-US" sz="11500" spc="600" dirty="0">
              <a:ln w="38100">
                <a:solidFill>
                  <a:schemeClr val="tx1"/>
                </a:solidFill>
              </a:ln>
              <a:solidFill>
                <a:srgbClr val="0ABE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pic>
        <p:nvPicPr>
          <p:cNvPr id="4" name="Picture 3" descr="div element with the role of heading and set to aria-level one, for a Page Title.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84" y="1971959"/>
            <a:ext cx="8010525" cy="1752600"/>
          </a:xfrm>
          <a:prstGeom prst="rect">
            <a:avLst/>
          </a:prstGeom>
          <a:ln w="76200">
            <a:solidFill>
              <a:srgbClr val="0ABEFF"/>
            </a:solidFill>
          </a:ln>
        </p:spPr>
      </p:pic>
      <p:pic>
        <p:nvPicPr>
          <p:cNvPr id="2" name="Picture 1" descr="h1 element for the Page title. No additional role or aria-level is needed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746" y="4642051"/>
            <a:ext cx="7086600" cy="1304925"/>
          </a:xfrm>
          <a:prstGeom prst="rect">
            <a:avLst/>
          </a:prstGeom>
          <a:ln w="76200">
            <a:solidFill>
              <a:srgbClr val="0ABE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7813">
            <a:off x="120312" y="4042613"/>
            <a:ext cx="3559261" cy="2899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983" y="4323924"/>
            <a:ext cx="3295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AlterEgo BB" panose="02000506000000020004" pitchFamily="50" charset="0"/>
              </a:rPr>
              <a:t>Is it tho?</a:t>
            </a:r>
            <a:endParaRPr lang="en-US" sz="4800" dirty="0">
              <a:latin typeface="AlterEgo BB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55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91" y="0"/>
            <a:ext cx="8174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76726" y="337049"/>
            <a:ext cx="11915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spc="600" dirty="0" smtClean="0">
                <a:ln w="38100">
                  <a:solidFill>
                    <a:schemeClr val="tx1"/>
                  </a:solidFill>
                </a:ln>
                <a:solidFill>
                  <a:srgbClr val="0ABE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Ember addons!!</a:t>
            </a:r>
            <a:endParaRPr lang="en-US" sz="11500" spc="600" dirty="0">
              <a:ln w="38100">
                <a:solidFill>
                  <a:schemeClr val="tx1"/>
                </a:solidFill>
              </a:ln>
              <a:solidFill>
                <a:srgbClr val="0ABE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6726" y="1820339"/>
            <a:ext cx="51615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pc="600" dirty="0" smtClean="0"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8CC64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Ember-a11y</a:t>
            </a:r>
            <a:endParaRPr lang="en-US" sz="6600" spc="600" dirty="0"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8CC641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544" y="2650484"/>
            <a:ext cx="100112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pc="600" dirty="0" smtClean="0"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C80A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Ember-a11y-testing</a:t>
            </a:r>
            <a:endParaRPr lang="en-US" sz="6600" spc="600" dirty="0"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FC80A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544" y="3510419"/>
            <a:ext cx="110843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pc="600" dirty="0" smtClean="0"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1D97D4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Ember-a11y-landmarks</a:t>
            </a:r>
            <a:endParaRPr lang="en-US" sz="6600" spc="600" dirty="0"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1D97D4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99481" y="1820339"/>
            <a:ext cx="70681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pc="600" dirty="0" smtClean="0"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ED1C24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A11y-announcer</a:t>
            </a:r>
            <a:endParaRPr lang="en-US" sz="6600" spc="600" dirty="0"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ED1C24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2173" y="5791182"/>
            <a:ext cx="112230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pc="600" dirty="0" smtClean="0"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79422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Ember-component-attributes</a:t>
            </a:r>
            <a:endParaRPr lang="en-US" sz="6600" spc="600" dirty="0"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79422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1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2286" flipH="1">
            <a:off x="8634842" y="221275"/>
            <a:ext cx="2115230" cy="3914995"/>
          </a:xfrm>
          <a:prstGeom prst="rect">
            <a:avLst/>
          </a:prstGeom>
        </p:spPr>
      </p:pic>
      <p:sp>
        <p:nvSpPr>
          <p:cNvPr id="10" name="Title 6"/>
          <p:cNvSpPr txBox="1">
            <a:spLocks/>
          </p:cNvSpPr>
          <p:nvPr/>
        </p:nvSpPr>
        <p:spPr>
          <a:xfrm>
            <a:off x="-31641" y="2521662"/>
            <a:ext cx="12399666" cy="28424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spc="600" dirty="0" smtClean="0">
                <a:ln w="571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magnanimous</a:t>
            </a:r>
            <a:endParaRPr lang="en-US" sz="16600" spc="600" dirty="0">
              <a:ln w="5715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0" y="757539"/>
            <a:ext cx="12188668" cy="28424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spc="600" dirty="0" smtClean="0">
                <a:ln w="571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be</a:t>
            </a:r>
            <a:endParaRPr lang="en-US" sz="16600" spc="600" dirty="0">
              <a:ln w="5715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98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76726" y="337049"/>
            <a:ext cx="119152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spc="600" dirty="0" smtClean="0">
                <a:ln w="38100">
                  <a:solidFill>
                    <a:schemeClr val="tx1"/>
                  </a:solidFill>
                </a:ln>
                <a:solidFill>
                  <a:srgbClr val="0ABE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Magnanimously solve</a:t>
            </a:r>
            <a:endParaRPr lang="en-US" sz="9600" spc="600" dirty="0">
              <a:ln w="38100">
                <a:solidFill>
                  <a:schemeClr val="tx1"/>
                </a:solidFill>
              </a:ln>
              <a:solidFill>
                <a:srgbClr val="0ABE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7222" y="2478505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the same list as hard problems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61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5346" flipH="1">
            <a:off x="9598438" y="253314"/>
            <a:ext cx="2115230" cy="3914995"/>
          </a:xfrm>
          <a:prstGeom prst="rect">
            <a:avLst/>
          </a:prstGeom>
        </p:spPr>
      </p:pic>
      <p:sp>
        <p:nvSpPr>
          <p:cNvPr id="10" name="Title 6"/>
          <p:cNvSpPr txBox="1">
            <a:spLocks/>
          </p:cNvSpPr>
          <p:nvPr/>
        </p:nvSpPr>
        <p:spPr>
          <a:xfrm>
            <a:off x="-31641" y="2220864"/>
            <a:ext cx="12399666" cy="28424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spc="600" dirty="0" smtClean="0">
                <a:ln w="571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involved</a:t>
            </a:r>
            <a:endParaRPr lang="en-US" sz="16600" spc="600" dirty="0">
              <a:ln w="5715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73858" y="300339"/>
            <a:ext cx="12188668" cy="28424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spc="600" dirty="0" smtClean="0">
                <a:ln w="571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get</a:t>
            </a:r>
            <a:endParaRPr lang="en-US" sz="16600" spc="600" dirty="0">
              <a:ln w="5715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96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11500" spc="600" dirty="0" smtClean="0"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Web </a:t>
            </a:r>
            <a:r>
              <a:rPr lang="en-US" sz="11500" spc="600" dirty="0" smtClean="0"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specifications</a:t>
            </a:r>
            <a:endParaRPr lang="en-US" sz="11500" spc="600" dirty="0"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16600" spc="300" dirty="0" smtClean="0">
                <a:ln w="38100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daBoom BB" panose="020B0603050302020204" pitchFamily="34" charset="0"/>
              </a:rPr>
              <a:t>Wai-aria</a:t>
            </a:r>
            <a:endParaRPr lang="en-US" spc="300" dirty="0">
              <a:ln w="38100">
                <a:solidFill>
                  <a:schemeClr val="tx1"/>
                </a:solidFill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8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684176"/>
              </p:ext>
            </p:extLst>
          </p:nvPr>
        </p:nvGraphicFramePr>
        <p:xfrm>
          <a:off x="7438190" y="448844"/>
          <a:ext cx="4316413" cy="603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Image" r:id="rId3" imgW="4317120" imgH="6031440" progId="Photoshop.Image.12">
                  <p:embed/>
                </p:oleObj>
              </mc:Choice>
              <mc:Fallback>
                <p:oleObj name="Image" r:id="rId3" imgW="4317120" imgH="603144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38190" y="448844"/>
                        <a:ext cx="4316413" cy="603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26144" y="292433"/>
            <a:ext cx="6912045" cy="189490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0" cap="none" spc="300" dirty="0" smtClean="0">
                <a:ln w="381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0F3068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Thank you!!</a:t>
            </a:r>
            <a:endParaRPr lang="en-US" sz="11500" b="0" cap="none" spc="300" dirty="0"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rgbClr val="0F3068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1" y="2464918"/>
            <a:ext cx="1715168" cy="1715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85" y="4180086"/>
            <a:ext cx="2277979" cy="2277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4208" y="4965132"/>
            <a:ext cx="5529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2060"/>
                </a:solidFill>
                <a:latin typeface="AlterEgo BB" panose="02000506000000020004" pitchFamily="50" charset="0"/>
              </a:rPr>
              <a:t>@melaniersumner</a:t>
            </a:r>
            <a:endParaRPr lang="en-US" sz="4000" dirty="0">
              <a:solidFill>
                <a:srgbClr val="002060"/>
              </a:solidFill>
              <a:latin typeface="AlterEgo BB" panose="02000506000000020004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2659" y="2972382"/>
            <a:ext cx="4487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2060"/>
                </a:solidFill>
                <a:latin typeface="AlterEgo BB" panose="02000506000000020004" pitchFamily="50" charset="0"/>
              </a:rPr>
              <a:t>@melsumner</a:t>
            </a:r>
            <a:endParaRPr lang="en-US" sz="4000" dirty="0">
              <a:solidFill>
                <a:srgbClr val="002060"/>
              </a:solidFill>
              <a:latin typeface="AlterEgo BB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85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954" y="0"/>
            <a:ext cx="11935992" cy="676047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 rot="20942338">
            <a:off x="-1168740" y="886079"/>
            <a:ext cx="14360481" cy="2842469"/>
          </a:xfrm>
        </p:spPr>
        <p:txBody>
          <a:bodyPr anchor="b">
            <a:noAutofit/>
          </a:bodyPr>
          <a:lstStyle/>
          <a:p>
            <a:r>
              <a:rPr lang="en-US" sz="16600" spc="600" dirty="0" smtClean="0">
                <a:ln w="57150">
                  <a:solidFill>
                    <a:schemeClr val="tx1"/>
                  </a:solidFill>
                </a:ln>
                <a:solidFill>
                  <a:srgbClr val="F3EC1A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Quick! To the</a:t>
            </a:r>
            <a:endParaRPr lang="en-US" sz="16600" spc="600" dirty="0">
              <a:ln w="57150">
                <a:solidFill>
                  <a:schemeClr val="tx1"/>
                </a:solidFill>
              </a:ln>
              <a:solidFill>
                <a:srgbClr val="F3EC1A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  <p:sp>
        <p:nvSpPr>
          <p:cNvPr id="4" name="Title 6"/>
          <p:cNvSpPr txBox="1">
            <a:spLocks/>
          </p:cNvSpPr>
          <p:nvPr/>
        </p:nvSpPr>
        <p:spPr>
          <a:xfrm rot="20942338">
            <a:off x="-76038" y="2620713"/>
            <a:ext cx="12399666" cy="28424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spc="600" dirty="0" smtClean="0">
                <a:ln w="57150">
                  <a:solidFill>
                    <a:schemeClr val="tx1"/>
                  </a:solidFill>
                </a:ln>
                <a:solidFill>
                  <a:srgbClr val="F3EC1A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rPr>
              <a:t>batmobile!!</a:t>
            </a:r>
            <a:endParaRPr lang="en-US" sz="16600" spc="600" dirty="0">
              <a:ln w="57150">
                <a:solidFill>
                  <a:schemeClr val="tx1"/>
                </a:solidFill>
              </a:ln>
              <a:solidFill>
                <a:srgbClr val="F3EC1A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BadaBoom BB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28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47" y="751351"/>
            <a:ext cx="10292106" cy="61066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41446" y="2197878"/>
            <a:ext cx="75091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lterEgo BB" panose="02000506000000020004" pitchFamily="50" charset="0"/>
              </a:rPr>
              <a:t>What </a:t>
            </a:r>
            <a:r>
              <a:rPr lang="en-US" sz="4800" i="1" dirty="0" smtClean="0">
                <a:latin typeface="AlterEgo BB" panose="02000506000000020004" pitchFamily="50" charset="0"/>
              </a:rPr>
              <a:t>Is</a:t>
            </a:r>
            <a:r>
              <a:rPr lang="en-US" sz="4800" dirty="0" smtClean="0">
                <a:latin typeface="AlterEgo BB" panose="02000506000000020004" pitchFamily="50" charset="0"/>
              </a:rPr>
              <a:t> Accessibility?</a:t>
            </a:r>
            <a:endParaRPr lang="en-US" sz="4800" dirty="0">
              <a:latin typeface="AlterEgo BB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42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" y="385012"/>
            <a:ext cx="11245516" cy="632058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90" y="1552241"/>
            <a:ext cx="9127958" cy="1325563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ln w="38100">
                  <a:noFill/>
                </a:ln>
                <a:latin typeface="AlterEgo BB" panose="02000506000000020004" pitchFamily="50" charset="0"/>
              </a:rPr>
              <a:t>Web content </a:t>
            </a:r>
            <a:br>
              <a:rPr lang="en-US" sz="4800" dirty="0" smtClean="0">
                <a:ln w="38100">
                  <a:noFill/>
                </a:ln>
                <a:latin typeface="AlterEgo BB" panose="02000506000000020004" pitchFamily="50" charset="0"/>
              </a:rPr>
            </a:br>
            <a:r>
              <a:rPr lang="en-US" sz="4800" dirty="0" smtClean="0">
                <a:ln w="38100">
                  <a:noFill/>
                </a:ln>
                <a:latin typeface="AlterEgo BB" panose="02000506000000020004" pitchFamily="50" charset="0"/>
              </a:rPr>
              <a:t>accessibility guidelines</a:t>
            </a:r>
            <a:endParaRPr lang="en-US" sz="4800" dirty="0">
              <a:ln w="38100">
                <a:noFill/>
              </a:ln>
              <a:latin typeface="AlterEgo BB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23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" y="385012"/>
            <a:ext cx="11245516" cy="6320588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443790" y="1552241"/>
            <a:ext cx="91279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dirty="0" smtClean="0">
                <a:ln w="38100">
                  <a:noFill/>
                </a:ln>
                <a:latin typeface="AlterEgo BB" panose="02000506000000020004" pitchFamily="50" charset="0"/>
              </a:rPr>
              <a:t>WCAG 2.0</a:t>
            </a:r>
            <a:endParaRPr lang="en-US" sz="11500" dirty="0">
              <a:ln w="38100">
                <a:noFill/>
              </a:ln>
              <a:latin typeface="AlterEgo BB" panose="02000506000000020004" pitchFamily="50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52927" y="3507243"/>
            <a:ext cx="3450714" cy="3164305"/>
            <a:chOff x="352927" y="3507243"/>
            <a:chExt cx="3450714" cy="316430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927" y="3507243"/>
              <a:ext cx="3450714" cy="31643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14400" y="4157023"/>
              <a:ext cx="242069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spc="600" dirty="0" smtClean="0">
                  <a:ln w="38100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BadaBoom BB" panose="020B0603050302020204" pitchFamily="34" charset="0"/>
                </a:rPr>
                <a:t>A</a:t>
              </a:r>
              <a:endParaRPr lang="en-US" sz="9600" spc="600" dirty="0">
                <a:ln w="381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363453" y="3541295"/>
            <a:ext cx="3450714" cy="3164305"/>
            <a:chOff x="4363453" y="3541295"/>
            <a:chExt cx="3450714" cy="316430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453" y="3541295"/>
              <a:ext cx="3450714" cy="31643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967876" y="4191075"/>
              <a:ext cx="2286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spc="600" dirty="0" smtClean="0">
                  <a:ln w="38100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BadaBoom BB" panose="020B0603050302020204" pitchFamily="34" charset="0"/>
                </a:rPr>
                <a:t>AA</a:t>
              </a:r>
              <a:endParaRPr lang="en-US" sz="9600" spc="600" dirty="0">
                <a:ln w="381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73979" y="3507243"/>
            <a:ext cx="3450714" cy="3164305"/>
            <a:chOff x="8373979" y="3507243"/>
            <a:chExt cx="3450714" cy="316430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979" y="3507243"/>
              <a:ext cx="3450714" cy="316430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201682" y="4157023"/>
              <a:ext cx="188705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spc="600" dirty="0" smtClean="0">
                  <a:ln w="38100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BadaBoom BB" panose="020B0603050302020204" pitchFamily="34" charset="0"/>
                </a:rPr>
                <a:t>AAA</a:t>
              </a:r>
              <a:endParaRPr lang="en-US" sz="9600" spc="600" dirty="0">
                <a:ln w="381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  <a:latin typeface="BadaBoom BB" panose="020B06030503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669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" y="385012"/>
            <a:ext cx="11245516" cy="632058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90" y="1552241"/>
            <a:ext cx="9127958" cy="1325563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ln w="38100">
                  <a:noFill/>
                </a:ln>
                <a:latin typeface="AlterEgo BB" panose="02000506000000020004" pitchFamily="50" charset="0"/>
              </a:rPr>
              <a:t>Americans with </a:t>
            </a:r>
            <a:br>
              <a:rPr lang="en-US" sz="4800" dirty="0" smtClean="0">
                <a:ln w="38100">
                  <a:noFill/>
                </a:ln>
                <a:latin typeface="AlterEgo BB" panose="02000506000000020004" pitchFamily="50" charset="0"/>
              </a:rPr>
            </a:br>
            <a:r>
              <a:rPr lang="en-US" sz="4800" dirty="0" smtClean="0">
                <a:ln w="38100">
                  <a:noFill/>
                </a:ln>
                <a:latin typeface="AlterEgo BB" panose="02000506000000020004" pitchFamily="50" charset="0"/>
              </a:rPr>
              <a:t>Disabilities Act</a:t>
            </a:r>
            <a:endParaRPr lang="en-US" sz="4800" dirty="0">
              <a:ln w="38100">
                <a:noFill/>
              </a:ln>
              <a:latin typeface="AlterEgo BB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64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7917</TotalTime>
  <Words>2367</Words>
  <Application>Microsoft Office PowerPoint</Application>
  <PresentationFormat>Widescreen</PresentationFormat>
  <Paragraphs>363</Paragraphs>
  <Slides>40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AlterEgo BB</vt:lpstr>
      <vt:lpstr>Arial</vt:lpstr>
      <vt:lpstr>BadaBoom BB</vt:lpstr>
      <vt:lpstr>Calibri</vt:lpstr>
      <vt:lpstr>Calibri Light</vt:lpstr>
      <vt:lpstr>Roboto</vt:lpstr>
      <vt:lpstr>Office Theme</vt:lpstr>
      <vt:lpstr>Image</vt:lpstr>
      <vt:lpstr>PowerPoint Presentation</vt:lpstr>
      <vt:lpstr>PowerPoint Presentation</vt:lpstr>
      <vt:lpstr>Web standards</vt:lpstr>
      <vt:lpstr>Web specifications</vt:lpstr>
      <vt:lpstr>Quick! To the</vt:lpstr>
      <vt:lpstr>PowerPoint Presentation</vt:lpstr>
      <vt:lpstr>Web content  accessibility guidelines</vt:lpstr>
      <vt:lpstr>PowerPoint Presentation</vt:lpstr>
      <vt:lpstr>Americans with  Disabilities Act</vt:lpstr>
      <vt:lpstr>ADA</vt:lpstr>
      <vt:lpstr>#A11y</vt:lpstr>
      <vt:lpstr>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accessibility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Melanie Sumner</dc:creator>
  <cp:lastModifiedBy>Melanie Sumner</cp:lastModifiedBy>
  <cp:revision>99</cp:revision>
  <dcterms:created xsi:type="dcterms:W3CDTF">2018-03-03T17:01:34Z</dcterms:created>
  <dcterms:modified xsi:type="dcterms:W3CDTF">2018-03-09T19:20:05Z</dcterms:modified>
</cp:coreProperties>
</file>